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FCCAC57C-6BA1-451C-9358-0E72B0197CA9}" type="datetimeFigureOut">
              <a:rPr lang="zh-CN" altLang="en-US" smtClean="0"/>
              <a:t>2013/10/10</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124972DA-AAEC-421B-BC81-E970CF6DDEC4}"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CCAC57C-6BA1-451C-9358-0E72B0197CA9}" type="datetimeFigureOut">
              <a:rPr lang="zh-CN" altLang="en-US" smtClean="0"/>
              <a:t>2013/10/10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4972DA-AAEC-421B-BC81-E970CF6DDEC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FCCAC57C-6BA1-451C-9358-0E72B0197CA9}" type="datetimeFigureOut">
              <a:rPr lang="zh-CN" altLang="en-US" smtClean="0"/>
              <a:t>2013/10/10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4972DA-AAEC-421B-BC81-E970CF6DDEC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FCCAC57C-6BA1-451C-9358-0E72B0197CA9}" type="datetimeFigureOut">
              <a:rPr lang="zh-CN" altLang="en-US" smtClean="0"/>
              <a:t>2013/10/10</a:t>
            </a:fld>
            <a:endParaRPr lang="zh-CN" altLang="en-US"/>
          </a:p>
        </p:txBody>
      </p:sp>
      <p:sp>
        <p:nvSpPr>
          <p:cNvPr id="9" name="灯片编号占位符 8"/>
          <p:cNvSpPr>
            <a:spLocks noGrp="1"/>
          </p:cNvSpPr>
          <p:nvPr>
            <p:ph type="sldNum" sz="quarter" idx="15"/>
          </p:nvPr>
        </p:nvSpPr>
        <p:spPr/>
        <p:txBody>
          <a:bodyPr rtlCol="0"/>
          <a:lstStyle/>
          <a:p>
            <a:fld id="{124972DA-AAEC-421B-BC81-E970CF6DDEC4}"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FCCAC57C-6BA1-451C-9358-0E72B0197CA9}" type="datetimeFigureOut">
              <a:rPr lang="zh-CN" altLang="en-US" smtClean="0"/>
              <a:t>2013/10/10</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124972DA-AAEC-421B-BC81-E970CF6DDEC4}"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FCCAC57C-6BA1-451C-9358-0E72B0197CA9}" type="datetimeFigureOut">
              <a:rPr lang="zh-CN" altLang="en-US" smtClean="0"/>
              <a:t>2013/10/10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4972DA-AAEC-421B-BC81-E970CF6DDEC4}" type="slidenum">
              <a:rPr lang="zh-CN" altLang="en-US" smtClean="0"/>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FCCAC57C-6BA1-451C-9358-0E72B0197CA9}" type="datetimeFigureOut">
              <a:rPr lang="zh-CN" altLang="en-US" smtClean="0"/>
              <a:t>2013/10/10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24972DA-AAEC-421B-BC81-E970CF6DDEC4}" type="slidenum">
              <a:rPr lang="zh-CN" altLang="en-US" smtClean="0"/>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FCCAC57C-6BA1-451C-9358-0E72B0197CA9}" type="datetimeFigureOut">
              <a:rPr lang="zh-CN" altLang="en-US" smtClean="0"/>
              <a:t>2013/10/10</a:t>
            </a:fld>
            <a:endParaRPr lang="zh-CN" altLang="en-US"/>
          </a:p>
        </p:txBody>
      </p:sp>
      <p:sp>
        <p:nvSpPr>
          <p:cNvPr id="7" name="灯片编号占位符 6"/>
          <p:cNvSpPr>
            <a:spLocks noGrp="1"/>
          </p:cNvSpPr>
          <p:nvPr>
            <p:ph type="sldNum" sz="quarter" idx="11"/>
          </p:nvPr>
        </p:nvSpPr>
        <p:spPr/>
        <p:txBody>
          <a:bodyPr rtlCol="0"/>
          <a:lstStyle/>
          <a:p>
            <a:fld id="{124972DA-AAEC-421B-BC81-E970CF6DDEC4}" type="slidenum">
              <a:rPr lang="zh-CN" altLang="en-US" smtClean="0"/>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CAC57C-6BA1-451C-9358-0E72B0197CA9}" type="datetimeFigureOut">
              <a:rPr lang="zh-CN" altLang="en-US" smtClean="0"/>
              <a:t>2013/10/10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24972DA-AAEC-421B-BC81-E970CF6DDEC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FCCAC57C-6BA1-451C-9358-0E72B0197CA9}" type="datetimeFigureOut">
              <a:rPr lang="zh-CN" altLang="en-US" smtClean="0"/>
              <a:t>2013/10/10</a:t>
            </a:fld>
            <a:endParaRPr lang="zh-CN" altLang="en-US"/>
          </a:p>
        </p:txBody>
      </p:sp>
      <p:sp>
        <p:nvSpPr>
          <p:cNvPr id="22" name="灯片编号占位符 21"/>
          <p:cNvSpPr>
            <a:spLocks noGrp="1"/>
          </p:cNvSpPr>
          <p:nvPr>
            <p:ph type="sldNum" sz="quarter" idx="15"/>
          </p:nvPr>
        </p:nvSpPr>
        <p:spPr/>
        <p:txBody>
          <a:bodyPr rtlCol="0"/>
          <a:lstStyle/>
          <a:p>
            <a:fld id="{124972DA-AAEC-421B-BC81-E970CF6DDEC4}" type="slidenum">
              <a:rPr lang="zh-CN" altLang="en-US" smtClean="0"/>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FCCAC57C-6BA1-451C-9358-0E72B0197CA9}" type="datetimeFigureOut">
              <a:rPr lang="zh-CN" altLang="en-US" smtClean="0"/>
              <a:t>2013/10/10</a:t>
            </a:fld>
            <a:endParaRPr lang="zh-CN" altLang="en-US"/>
          </a:p>
        </p:txBody>
      </p:sp>
      <p:sp>
        <p:nvSpPr>
          <p:cNvPr id="18" name="灯片编号占位符 17"/>
          <p:cNvSpPr>
            <a:spLocks noGrp="1"/>
          </p:cNvSpPr>
          <p:nvPr>
            <p:ph type="sldNum" sz="quarter" idx="11"/>
          </p:nvPr>
        </p:nvSpPr>
        <p:spPr/>
        <p:txBody>
          <a:bodyPr rtlCol="0"/>
          <a:lstStyle/>
          <a:p>
            <a:fld id="{124972DA-AAEC-421B-BC81-E970CF6DDEC4}" type="slidenum">
              <a:rPr lang="zh-CN" altLang="en-US" smtClean="0"/>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CCAC57C-6BA1-451C-9358-0E72B0197CA9}" type="datetimeFigureOut">
              <a:rPr lang="zh-CN" altLang="en-US" smtClean="0"/>
              <a:t>2013/10/10</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24972DA-AAEC-421B-BC81-E970CF6DDEC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39752" y="2780928"/>
            <a:ext cx="6408712" cy="646331"/>
          </a:xfrm>
          <a:prstGeom prst="rect">
            <a:avLst/>
          </a:prstGeom>
          <a:noFill/>
        </p:spPr>
        <p:txBody>
          <a:bodyPr wrap="square" rtlCol="0">
            <a:spAutoFit/>
          </a:bodyPr>
          <a:lstStyle/>
          <a:p>
            <a:r>
              <a:rPr lang="en-US" altLang="zh-CN" sz="3600" dirty="0" smtClean="0">
                <a:latin typeface="Arial Unicode MS" panose="020B0604020202020204" pitchFamily="34" charset="-122"/>
                <a:ea typeface="Arial Unicode MS" panose="020B0604020202020204" pitchFamily="34" charset="-122"/>
                <a:cs typeface="Arial Unicode MS" panose="020B0604020202020204" pitchFamily="34" charset="-122"/>
              </a:rPr>
              <a:t>Properties and Collections </a:t>
            </a:r>
            <a:endParaRPr lang="zh-CN" altLang="en-US" sz="36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50267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404664"/>
            <a:ext cx="7931224" cy="5976664"/>
          </a:xfrm>
        </p:spPr>
        <p:txBody>
          <a:bodyPr>
            <a:normAutofit fontScale="92500"/>
          </a:bodyPr>
          <a:lstStyle/>
          <a:p>
            <a:r>
              <a:rPr lang="en-US" altLang="zh-CN" dirty="0" smtClean="0">
                <a:latin typeface="Arial" panose="020B0604020202020204" pitchFamily="34" charset="0"/>
                <a:cs typeface="Arial" panose="020B0604020202020204" pitchFamily="34" charset="0"/>
              </a:rPr>
              <a:t>This exercise is about how to let one object react to the behavior of another object, and how to refresh ObjectEditor without using refresh().</a:t>
            </a:r>
          </a:p>
          <a:p>
            <a:r>
              <a:rPr lang="en-US" altLang="zh-CN" dirty="0" smtClean="0">
                <a:latin typeface="Arial" panose="020B0604020202020204" pitchFamily="34" charset="0"/>
                <a:cs typeface="Arial" panose="020B0604020202020204" pitchFamily="34" charset="0"/>
              </a:rPr>
              <a:t>To achieve this, you need to have observable classes and observer classes. Observers should register </a:t>
            </a:r>
            <a:r>
              <a:rPr lang="en-US" altLang="zh-CN" dirty="0">
                <a:latin typeface="Arial" panose="020B0604020202020204" pitchFamily="34" charset="0"/>
                <a:cs typeface="Arial" panose="020B0604020202020204" pitchFamily="34" charset="0"/>
              </a:rPr>
              <a:t>at observables by calling </a:t>
            </a:r>
            <a:r>
              <a:rPr lang="en-US" altLang="zh-CN" dirty="0" err="1">
                <a:latin typeface="Arial" panose="020B0604020202020204" pitchFamily="34" charset="0"/>
                <a:cs typeface="Arial" panose="020B0604020202020204" pitchFamily="34" charset="0"/>
              </a:rPr>
              <a:t>addPropertyChangeListener</a:t>
            </a:r>
            <a:r>
              <a:rPr lang="en-US" altLang="zh-CN" dirty="0" smtClean="0">
                <a:latin typeface="Arial" panose="020B0604020202020204" pitchFamily="34" charset="0"/>
                <a:cs typeface="Arial" panose="020B0604020202020204" pitchFamily="34" charset="0"/>
              </a:rPr>
              <a:t>. And they also need to implement </a:t>
            </a:r>
            <a:r>
              <a:rPr lang="en-US" altLang="zh-CN" dirty="0" err="1" smtClean="0">
                <a:latin typeface="Arial" panose="020B0604020202020204" pitchFamily="34" charset="0"/>
                <a:cs typeface="Arial" panose="020B0604020202020204" pitchFamily="34" charset="0"/>
              </a:rPr>
              <a:t>PropertyChangeListener</a:t>
            </a:r>
            <a:r>
              <a:rPr lang="en-US" altLang="zh-CN" dirty="0" smtClean="0">
                <a:latin typeface="Arial" panose="020B0604020202020204" pitchFamily="34" charset="0"/>
                <a:cs typeface="Arial" panose="020B0604020202020204" pitchFamily="34" charset="0"/>
              </a:rPr>
              <a:t>, otherwise they cannot register. Observables must have code to notify observers. Notice that method for notification (</a:t>
            </a:r>
            <a:r>
              <a:rPr lang="en-US" altLang="zh-CN" dirty="0" err="1">
                <a:latin typeface="Arial" panose="020B0604020202020204" pitchFamily="34" charset="0"/>
                <a:cs typeface="Arial" panose="020B0604020202020204" pitchFamily="34" charset="0"/>
              </a:rPr>
              <a:t>notifyAllListeners</a:t>
            </a:r>
            <a:r>
              <a:rPr lang="en-US" altLang="zh-CN" dirty="0" smtClean="0">
                <a:latin typeface="Arial" panose="020B0604020202020204" pitchFamily="34" charset="0"/>
                <a:cs typeface="Arial" panose="020B0604020202020204" pitchFamily="34" charset="0"/>
              </a:rPr>
              <a:t>) is already in class </a:t>
            </a:r>
            <a:r>
              <a:rPr lang="en-US" altLang="zh-CN" dirty="0" err="1" smtClean="0">
                <a:latin typeface="Arial" panose="020B0604020202020204" pitchFamily="34" charset="0"/>
                <a:cs typeface="Arial" panose="020B0604020202020204" pitchFamily="34" charset="0"/>
              </a:rPr>
              <a:t>APropertyListenerSupport</a:t>
            </a:r>
            <a:r>
              <a:rPr lang="en-US" altLang="zh-CN" dirty="0" smtClean="0">
                <a:latin typeface="Arial" panose="020B0604020202020204" pitchFamily="34" charset="0"/>
                <a:cs typeface="Arial" panose="020B0604020202020204" pitchFamily="34" charset="0"/>
              </a:rPr>
              <a:t>, so you just need to set it as a property of the observable and call that method.</a:t>
            </a:r>
          </a:p>
          <a:p>
            <a:r>
              <a:rPr lang="en-US" altLang="zh-CN" dirty="0" smtClean="0">
                <a:latin typeface="Arial" panose="020B0604020202020204" pitchFamily="34" charset="0"/>
                <a:cs typeface="Arial" panose="020B0604020202020204" pitchFamily="34" charset="0"/>
              </a:rPr>
              <a:t>Correspondingly, observers should contain methods that react to notifications. The name of the method is </a:t>
            </a:r>
            <a:r>
              <a:rPr lang="en-US" altLang="zh-CN" dirty="0" err="1">
                <a:latin typeface="Arial" panose="020B0604020202020204" pitchFamily="34" charset="0"/>
                <a:cs typeface="Arial" panose="020B0604020202020204" pitchFamily="34" charset="0"/>
              </a:rPr>
              <a:t>propertyChange</a:t>
            </a:r>
            <a:r>
              <a:rPr lang="en-US" altLang="zh-CN" dirty="0">
                <a:latin typeface="Arial" panose="020B0604020202020204" pitchFamily="34" charset="0"/>
                <a:cs typeface="Arial" panose="020B0604020202020204" pitchFamily="34" charset="0"/>
              </a:rPr>
              <a:t>(</a:t>
            </a:r>
            <a:r>
              <a:rPr lang="en-US" altLang="zh-CN" dirty="0" err="1">
                <a:latin typeface="Arial" panose="020B0604020202020204" pitchFamily="34" charset="0"/>
                <a:cs typeface="Arial" panose="020B0604020202020204" pitchFamily="34" charset="0"/>
              </a:rPr>
              <a:t>PropertyChangeEvent</a:t>
            </a:r>
            <a:r>
              <a:rPr lang="en-US" altLang="zh-CN" dirty="0">
                <a:latin typeface="Arial" panose="020B0604020202020204" pitchFamily="34" charset="0"/>
                <a:cs typeface="Arial" panose="020B0604020202020204" pitchFamily="34" charset="0"/>
              </a:rPr>
              <a:t> arg0</a:t>
            </a:r>
            <a:r>
              <a:rPr lang="en-US" altLang="zh-CN" dirty="0" smtClean="0">
                <a:latin typeface="Arial" panose="020B0604020202020204" pitchFamily="34" charset="0"/>
                <a:cs typeface="Arial" panose="020B0604020202020204" pitchFamily="34" charset="0"/>
              </a:rPr>
              <a:t>). (The </a:t>
            </a:r>
            <a:r>
              <a:rPr lang="en-US" altLang="zh-CN" dirty="0" err="1" smtClean="0">
                <a:latin typeface="Arial" panose="020B0604020202020204" pitchFamily="34" charset="0"/>
                <a:cs typeface="Arial" panose="020B0604020202020204" pitchFamily="34" charset="0"/>
              </a:rPr>
              <a:t>implementaton</a:t>
            </a:r>
            <a:r>
              <a:rPr lang="en-US" altLang="zh-CN" dirty="0" smtClean="0">
                <a:latin typeface="Arial" panose="020B0604020202020204" pitchFamily="34" charset="0"/>
                <a:cs typeface="Arial" panose="020B0604020202020204" pitchFamily="34" charset="0"/>
              </a:rPr>
              <a:t> of notification is actually invoke this method)</a:t>
            </a:r>
          </a:p>
        </p:txBody>
      </p:sp>
    </p:spTree>
    <p:extLst>
      <p:ext uri="{BB962C8B-B14F-4D97-AF65-F5344CB8AC3E}">
        <p14:creationId xmlns:p14="http://schemas.microsoft.com/office/powerpoint/2010/main" val="1328044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7467600" cy="940966"/>
          </a:xfrm>
        </p:spPr>
        <p:txBody>
          <a:bodyPr>
            <a:normAutofit fontScale="90000"/>
          </a:bodyPr>
          <a:lstStyle/>
          <a:p>
            <a:r>
              <a:rPr lang="en-US" altLang="zh-CN" dirty="0"/>
              <a:t/>
            </a:r>
            <a:br>
              <a:rPr lang="en-US" altLang="zh-CN" dirty="0"/>
            </a:br>
            <a:r>
              <a:rPr lang="en-US" altLang="zh-CN" sz="3200" dirty="0"/>
              <a:t>Lecture Slides: Properties and Collections</a:t>
            </a:r>
            <a:endParaRPr lang="zh-CN" altLang="en-US" dirty="0"/>
          </a:p>
        </p:txBody>
      </p:sp>
      <p:sp>
        <p:nvSpPr>
          <p:cNvPr id="3" name="内容占位符 2"/>
          <p:cNvSpPr>
            <a:spLocks noGrp="1"/>
          </p:cNvSpPr>
          <p:nvPr>
            <p:ph sz="quarter" idx="1"/>
          </p:nvPr>
        </p:nvSpPr>
        <p:spPr/>
        <p:txBody>
          <a:bodyPr/>
          <a:lstStyle/>
          <a:p>
            <a:pPr marL="0" indent="0">
              <a:buNone/>
            </a:pPr>
            <a:r>
              <a:rPr lang="en-US" altLang="zh-CN" dirty="0" smtClean="0">
                <a:latin typeface="Arial" panose="020B0604020202020204" pitchFamily="34" charset="0"/>
                <a:cs typeface="Arial" panose="020B0604020202020204" pitchFamily="34" charset="0"/>
              </a:rPr>
              <a:t>http</a:t>
            </a:r>
            <a:r>
              <a:rPr lang="en-US" altLang="zh-CN" dirty="0">
                <a:latin typeface="Arial" panose="020B0604020202020204" pitchFamily="34" charset="0"/>
                <a:cs typeface="Arial" panose="020B0604020202020204" pitchFamily="34" charset="0"/>
              </a:rPr>
              <a:t>://cs.unc.edu/~dewan/comp401/current/Lectures/MvcPropertiesCollections.pptx</a:t>
            </a:r>
          </a:p>
          <a:p>
            <a:endParaRPr lang="zh-CN" altLang="en-US" dirty="0"/>
          </a:p>
        </p:txBody>
      </p:sp>
    </p:spTree>
    <p:extLst>
      <p:ext uri="{BB962C8B-B14F-4D97-AF65-F5344CB8AC3E}">
        <p14:creationId xmlns:p14="http://schemas.microsoft.com/office/powerpoint/2010/main" val="162513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778098"/>
          </a:xfrm>
        </p:spPr>
        <p:txBody>
          <a:bodyPr/>
          <a:lstStyle/>
          <a:p>
            <a:r>
              <a:rPr lang="en-US" altLang="zh-CN" dirty="0" smtClean="0"/>
              <a:t>Program Explanations</a:t>
            </a:r>
            <a:endParaRPr lang="zh-CN" altLang="en-US" dirty="0"/>
          </a:p>
        </p:txBody>
      </p:sp>
      <p:sp>
        <p:nvSpPr>
          <p:cNvPr id="3" name="内容占位符 2"/>
          <p:cNvSpPr>
            <a:spLocks noGrp="1"/>
          </p:cNvSpPr>
          <p:nvPr>
            <p:ph sz="quarter" idx="1"/>
          </p:nvPr>
        </p:nvSpPr>
        <p:spPr>
          <a:xfrm>
            <a:off x="457200" y="1052736"/>
            <a:ext cx="7467600" cy="5421216"/>
          </a:xfrm>
        </p:spPr>
        <p:txBody>
          <a:bodyPr/>
          <a:lstStyle/>
          <a:p>
            <a:r>
              <a:rPr lang="en-US" altLang="zh-CN" dirty="0" smtClean="0">
                <a:latin typeface="Arial" panose="020B0604020202020204" pitchFamily="34" charset="0"/>
                <a:cs typeface="Arial" panose="020B0604020202020204" pitchFamily="34" charset="0"/>
              </a:rPr>
              <a:t>The driver class simply moves thief left (and no refresh() here).</a:t>
            </a:r>
          </a:p>
          <a:p>
            <a:r>
              <a:rPr lang="en-US" altLang="zh-CN" dirty="0" smtClean="0">
                <a:latin typeface="Arial" panose="020B0604020202020204" pitchFamily="34" charset="0"/>
                <a:cs typeface="Arial" panose="020B0604020202020204" pitchFamily="34" charset="0"/>
              </a:rPr>
              <a:t>Each time the thief moves, it sends a notification to </a:t>
            </a:r>
            <a:r>
              <a:rPr lang="en-US" altLang="zh-CN" dirty="0" err="1" smtClean="0">
                <a:latin typeface="Arial" panose="020B0604020202020204" pitchFamily="34" charset="0"/>
                <a:cs typeface="Arial" panose="020B0604020202020204" pitchFamily="34" charset="0"/>
              </a:rPr>
              <a:t>AScene</a:t>
            </a:r>
            <a:r>
              <a:rPr lang="en-US" altLang="zh-CN" dirty="0" smtClean="0">
                <a:latin typeface="Arial" panose="020B0604020202020204" pitchFamily="34" charset="0"/>
                <a:cs typeface="Arial" panose="020B0604020202020204" pitchFamily="34" charset="0"/>
              </a:rPr>
              <a:t>, which run a test to see whether the thief is in house or not. If the thief is in house, then </a:t>
            </a:r>
            <a:r>
              <a:rPr lang="en-US" altLang="zh-CN" dirty="0" err="1" smtClean="0">
                <a:latin typeface="Arial" panose="020B0604020202020204" pitchFamily="34" charset="0"/>
                <a:cs typeface="Arial" panose="020B0604020202020204" pitchFamily="34" charset="0"/>
              </a:rPr>
              <a:t>AScene</a:t>
            </a:r>
            <a:r>
              <a:rPr lang="en-US" altLang="zh-CN" dirty="0" smtClean="0">
                <a:latin typeface="Arial" panose="020B0604020202020204" pitchFamily="34" charset="0"/>
                <a:cs typeface="Arial" panose="020B0604020202020204" pitchFamily="34" charset="0"/>
              </a:rPr>
              <a:t> change alarm and state. Notice the code in constructor of </a:t>
            </a:r>
            <a:r>
              <a:rPr lang="en-US" altLang="zh-CN" dirty="0" err="1" smtClean="0">
                <a:latin typeface="Arial" panose="020B0604020202020204" pitchFamily="34" charset="0"/>
                <a:cs typeface="Arial" panose="020B0604020202020204" pitchFamily="34" charset="0"/>
              </a:rPr>
              <a:t>AScene</a:t>
            </a:r>
            <a:r>
              <a:rPr lang="en-US" altLang="zh-CN" dirty="0" smtClean="0">
                <a:latin typeface="Arial" panose="020B0604020202020204" pitchFamily="34" charset="0"/>
                <a:cs typeface="Arial" panose="020B0604020202020204" pitchFamily="34" charset="0"/>
              </a:rPr>
              <a:t>, it register at thief as a </a:t>
            </a:r>
            <a:r>
              <a:rPr lang="en-US" altLang="zh-CN" dirty="0" err="1" smtClean="0">
                <a:latin typeface="Arial" panose="020B0604020202020204" pitchFamily="34" charset="0"/>
                <a:cs typeface="Arial" panose="020B0604020202020204" pitchFamily="34" charset="0"/>
              </a:rPr>
              <a:t>propertyChangeListener</a:t>
            </a:r>
            <a:r>
              <a:rPr lang="en-US" altLang="zh-CN" dirty="0" smtClean="0">
                <a:latin typeface="Arial" panose="020B0604020202020204" pitchFamily="34" charset="0"/>
                <a:cs typeface="Arial" panose="020B0604020202020204" pitchFamily="34" charset="0"/>
              </a:rPr>
              <a:t>, which is required for every class you write, if you want to let them responds to something.</a:t>
            </a:r>
          </a:p>
          <a:p>
            <a:r>
              <a:rPr lang="en-US" altLang="zh-CN" dirty="0" smtClean="0">
                <a:latin typeface="Arial" panose="020B0604020202020204" pitchFamily="34" charset="0"/>
                <a:cs typeface="Arial" panose="020B0604020202020204" pitchFamily="34" charset="0"/>
              </a:rPr>
              <a:t>But you do not need to register ObjectEditor as </a:t>
            </a:r>
            <a:r>
              <a:rPr lang="en-US" altLang="zh-CN" dirty="0" err="1" smtClean="0">
                <a:latin typeface="Arial" panose="020B0604020202020204" pitchFamily="34" charset="0"/>
                <a:cs typeface="Arial" panose="020B0604020202020204" pitchFamily="34" charset="0"/>
              </a:rPr>
              <a:t>propertyChangeListener</a:t>
            </a:r>
            <a:r>
              <a:rPr lang="en-US" altLang="zh-CN" dirty="0" smtClean="0">
                <a:latin typeface="Arial" panose="020B0604020202020204" pitchFamily="34" charset="0"/>
                <a:cs typeface="Arial" panose="020B0604020202020204" pitchFamily="34" charset="0"/>
              </a:rPr>
              <a:t> to let it refresh automatically. This is done by itself when you let it edit some object</a:t>
            </a:r>
            <a:endParaRPr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623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634082"/>
          </a:xfrm>
        </p:spPr>
        <p:txBody>
          <a:bodyPr/>
          <a:lstStyle/>
          <a:p>
            <a:r>
              <a:rPr lang="en-US" altLang="zh-CN" dirty="0" err="1"/>
              <a:t>PropertyListenerSupport</a:t>
            </a:r>
            <a:endParaRPr lang="zh-CN" altLang="en-US" dirty="0"/>
          </a:p>
        </p:txBody>
      </p:sp>
      <p:sp>
        <p:nvSpPr>
          <p:cNvPr id="3" name="内容占位符 2"/>
          <p:cNvSpPr>
            <a:spLocks noGrp="1"/>
          </p:cNvSpPr>
          <p:nvPr>
            <p:ph sz="quarter" idx="1"/>
          </p:nvPr>
        </p:nvSpPr>
        <p:spPr>
          <a:xfrm>
            <a:off x="457200" y="1052736"/>
            <a:ext cx="7467600" cy="5421216"/>
          </a:xfrm>
        </p:spPr>
        <p:txBody>
          <a:bodyPr/>
          <a:lstStyle/>
          <a:p>
            <a:r>
              <a:rPr lang="en-US" altLang="zh-CN" dirty="0" smtClean="0">
                <a:latin typeface="Arial" panose="020B0604020202020204" pitchFamily="34" charset="0"/>
                <a:cs typeface="Arial" panose="020B0604020202020204" pitchFamily="34" charset="0"/>
              </a:rPr>
              <a:t>This class is like a encapsulation of Observable.</a:t>
            </a:r>
          </a:p>
          <a:p>
            <a:r>
              <a:rPr lang="en-US" altLang="zh-CN" dirty="0" smtClean="0">
                <a:latin typeface="Arial" panose="020B0604020202020204" pitchFamily="34" charset="0"/>
                <a:cs typeface="Arial" panose="020B0604020202020204" pitchFamily="34" charset="0"/>
              </a:rPr>
              <a:t>It contains a list which stores the observers. Basically it works like the collection (array list, linked list), and it contains a special method which notifies all observers.</a:t>
            </a:r>
          </a:p>
          <a:p>
            <a:r>
              <a:rPr lang="en-US" altLang="zh-CN" dirty="0" smtClean="0">
                <a:latin typeface="Arial" panose="020B0604020202020204" pitchFamily="34" charset="0"/>
                <a:cs typeface="Arial" panose="020B0604020202020204" pitchFamily="34" charset="0"/>
              </a:rPr>
              <a:t>So it makes life much simpler, just let those observer class contains an instance of this class as a property.  And to add observer and notify observers is actually call the methods of </a:t>
            </a:r>
            <a:r>
              <a:rPr lang="en-US" altLang="zh-CN" dirty="0" err="1" smtClean="0">
                <a:latin typeface="Arial" panose="020B0604020202020204" pitchFamily="34" charset="0"/>
                <a:cs typeface="Arial" panose="020B0604020202020204" pitchFamily="34" charset="0"/>
              </a:rPr>
              <a:t>PropertyListenerSupport</a:t>
            </a:r>
            <a:r>
              <a:rPr lang="en-US" altLang="zh-CN" dirty="0" smtClean="0">
                <a:latin typeface="Arial" panose="020B0604020202020204" pitchFamily="34" charset="0"/>
                <a:cs typeface="Arial" panose="020B0604020202020204" pitchFamily="34" charset="0"/>
              </a:rPr>
              <a:t>.</a:t>
            </a:r>
            <a:endParaRPr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90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692696"/>
            <a:ext cx="7467600" cy="5781256"/>
          </a:xfrm>
        </p:spPr>
        <p:txBody>
          <a:bodyPr/>
          <a:lstStyle/>
          <a:p>
            <a:r>
              <a:rPr lang="en-US" altLang="zh-CN" dirty="0" err="1" smtClean="0">
                <a:latin typeface="Arial" panose="020B0604020202020204" pitchFamily="34" charset="0"/>
                <a:cs typeface="Arial" panose="020B0604020202020204" pitchFamily="34" charset="0"/>
              </a:rPr>
              <a:t>APropertyChangeMonitor</a:t>
            </a:r>
            <a:r>
              <a:rPr lang="en-US" altLang="zh-CN" dirty="0" smtClean="0">
                <a:latin typeface="Arial" panose="020B0604020202020204" pitchFamily="34" charset="0"/>
                <a:cs typeface="Arial" panose="020B0604020202020204" pitchFamily="34" charset="0"/>
              </a:rPr>
              <a:t> is another class. It takes an instance of </a:t>
            </a:r>
            <a:r>
              <a:rPr lang="en-US" altLang="zh-CN" dirty="0" err="1" smtClean="0">
                <a:latin typeface="Arial" panose="020B0604020202020204" pitchFamily="34" charset="0"/>
                <a:cs typeface="Arial" panose="020B0604020202020204" pitchFamily="34" charset="0"/>
              </a:rPr>
              <a:t>AScene</a:t>
            </a:r>
            <a:r>
              <a:rPr lang="en-US" altLang="zh-CN" dirty="0" smtClean="0">
                <a:latin typeface="Arial" panose="020B0604020202020204" pitchFamily="34" charset="0"/>
                <a:cs typeface="Arial" panose="020B0604020202020204" pitchFamily="34" charset="0"/>
              </a:rPr>
              <a:t> as argument when created. And it register as observers at the four components of </a:t>
            </a:r>
            <a:r>
              <a:rPr lang="en-US" altLang="zh-CN" dirty="0" err="1" smtClean="0">
                <a:latin typeface="Arial" panose="020B0604020202020204" pitchFamily="34" charset="0"/>
                <a:cs typeface="Arial" panose="020B0604020202020204" pitchFamily="34" charset="0"/>
              </a:rPr>
              <a:t>AScene</a:t>
            </a:r>
            <a:r>
              <a:rPr lang="en-US" altLang="zh-CN" dirty="0" smtClean="0">
                <a:latin typeface="Arial" panose="020B0604020202020204" pitchFamily="34" charset="0"/>
                <a:cs typeface="Arial" panose="020B0604020202020204" pitchFamily="34" charset="0"/>
              </a:rPr>
              <a:t> to monitor the changes of them. </a:t>
            </a:r>
          </a:p>
          <a:p>
            <a:r>
              <a:rPr lang="en-US" altLang="zh-CN" dirty="0" smtClean="0">
                <a:latin typeface="Arial" panose="020B0604020202020204" pitchFamily="34" charset="0"/>
                <a:cs typeface="Arial" panose="020B0604020202020204" pitchFamily="34" charset="0"/>
              </a:rPr>
              <a:t>If any notification is sent to the monitor, it prints out the name of the object, name of changed property, old value and the new value in the console. These information are contained in the notification. It will be help if you need to debug with observable / observer.</a:t>
            </a:r>
            <a:endParaRPr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2381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562074"/>
          </a:xfrm>
        </p:spPr>
        <p:txBody>
          <a:bodyPr/>
          <a:lstStyle/>
          <a:p>
            <a:r>
              <a:rPr lang="en-US" altLang="zh-CN" dirty="0" smtClean="0"/>
              <a:t>Frequent Reasons for Failure</a:t>
            </a:r>
            <a:endParaRPr lang="zh-CN" altLang="en-US" dirty="0"/>
          </a:p>
        </p:txBody>
      </p:sp>
      <p:sp>
        <p:nvSpPr>
          <p:cNvPr id="3" name="内容占位符 2"/>
          <p:cNvSpPr>
            <a:spLocks noGrp="1"/>
          </p:cNvSpPr>
          <p:nvPr>
            <p:ph sz="quarter" idx="1"/>
          </p:nvPr>
        </p:nvSpPr>
        <p:spPr>
          <a:xfrm>
            <a:off x="457200" y="980728"/>
            <a:ext cx="7931224" cy="5493224"/>
          </a:xfrm>
        </p:spPr>
        <p:txBody>
          <a:bodyPr/>
          <a:lstStyle/>
          <a:p>
            <a:r>
              <a:rPr lang="en-US" altLang="zh-CN" dirty="0" smtClean="0">
                <a:latin typeface="Arial" panose="020B0604020202020204" pitchFamily="34" charset="0"/>
                <a:cs typeface="Arial" panose="020B0604020202020204" pitchFamily="34" charset="0"/>
              </a:rPr>
              <a:t>Observers do not register, or observables do not have register method.</a:t>
            </a:r>
          </a:p>
          <a:p>
            <a:r>
              <a:rPr lang="en-US" altLang="zh-CN" dirty="0" smtClean="0">
                <a:latin typeface="Arial" panose="020B0604020202020204" pitchFamily="34" charset="0"/>
                <a:cs typeface="Arial" panose="020B0604020202020204" pitchFamily="34" charset="0"/>
              </a:rPr>
              <a:t>Observable does not notify observers</a:t>
            </a:r>
          </a:p>
          <a:p>
            <a:r>
              <a:rPr lang="en-US" altLang="zh-CN" dirty="0" err="1" smtClean="0">
                <a:latin typeface="Arial" panose="020B0604020202020204" pitchFamily="34" charset="0"/>
                <a:cs typeface="Arial" panose="020B0604020202020204" pitchFamily="34" charset="0"/>
              </a:rPr>
              <a:t>propertyChange</a:t>
            </a:r>
            <a:r>
              <a:rPr lang="en-US" altLang="zh-CN" dirty="0" smtClean="0">
                <a:latin typeface="Arial" panose="020B0604020202020204" pitchFamily="34" charset="0"/>
                <a:cs typeface="Arial" panose="020B0604020202020204" pitchFamily="34" charset="0"/>
              </a:rPr>
              <a:t> method implemented incorrectly</a:t>
            </a:r>
          </a:p>
          <a:p>
            <a:r>
              <a:rPr lang="en-US" altLang="zh-CN" dirty="0" smtClean="0">
                <a:latin typeface="Arial" panose="020B0604020202020204" pitchFamily="34" charset="0"/>
                <a:cs typeface="Arial" panose="020B0604020202020204" pitchFamily="34" charset="0"/>
              </a:rPr>
              <a:t>For the last reason, notice that the </a:t>
            </a:r>
            <a:r>
              <a:rPr lang="en-US" altLang="zh-CN" dirty="0" err="1">
                <a:latin typeface="Arial" panose="020B0604020202020204" pitchFamily="34" charset="0"/>
                <a:cs typeface="Arial" panose="020B0604020202020204" pitchFamily="34" charset="0"/>
              </a:rPr>
              <a:t>propertyChange</a:t>
            </a:r>
            <a:r>
              <a:rPr lang="en-US" altLang="zh-CN" dirty="0">
                <a:latin typeface="Arial" panose="020B0604020202020204" pitchFamily="34" charset="0"/>
                <a:cs typeface="Arial" panose="020B0604020202020204" pitchFamily="34" charset="0"/>
              </a:rPr>
              <a:t> </a:t>
            </a:r>
            <a:r>
              <a:rPr lang="en-US" altLang="zh-CN" dirty="0" smtClean="0">
                <a:latin typeface="Arial" panose="020B0604020202020204" pitchFamily="34" charset="0"/>
                <a:cs typeface="Arial" panose="020B0604020202020204" pitchFamily="34" charset="0"/>
              </a:rPr>
              <a:t> method does has an argument, which contains the necessary information of the change event and it is sent from the observer. So it is possible for observers to respond dependently.</a:t>
            </a:r>
            <a:endParaRPr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4559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203</TotalTime>
  <Words>499</Words>
  <Application>Microsoft Office PowerPoint</Application>
  <PresentationFormat>全屏显示(4:3)</PresentationFormat>
  <Paragraphs>21</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凸显</vt:lpstr>
      <vt:lpstr>PowerPoint 演示文稿</vt:lpstr>
      <vt:lpstr>PowerPoint 演示文稿</vt:lpstr>
      <vt:lpstr> Lecture Slides: Properties and Collections</vt:lpstr>
      <vt:lpstr>Program Explanations</vt:lpstr>
      <vt:lpstr>PropertyListenerSupport</vt:lpstr>
      <vt:lpstr>PowerPoint 演示文稿</vt:lpstr>
      <vt:lpstr>Frequent Reasons for Failure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Andy</dc:creator>
  <cp:lastModifiedBy>Andy</cp:lastModifiedBy>
  <cp:revision>7</cp:revision>
  <dcterms:created xsi:type="dcterms:W3CDTF">2013-10-10T21:51:35Z</dcterms:created>
  <dcterms:modified xsi:type="dcterms:W3CDTF">2013-10-11T01:15:24Z</dcterms:modified>
</cp:coreProperties>
</file>